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6858000" cy="9144000"/>
  <p:embeddedFontLst>
    <p:embeddedFont>
      <p:font typeface="Architects Daughter"/>
      <p:regular r:id="rId21"/>
    </p:embeddedFont>
    <p:embeddedFont>
      <p:font typeface="Bad Script"/>
      <p:regular r:id="rId22"/>
    </p:embeddedFont>
    <p:embeddedFont>
      <p:font typeface="Constantia"/>
      <p:regular r:id="rId23"/>
      <p:bold r:id="rId24"/>
      <p:italic r:id="rId25"/>
      <p:boldItalic r:id="rId26"/>
    </p:embeddedFont>
    <p:embeddedFont>
      <p:font typeface="Rosarivo"/>
      <p:regular r:id="rId27"/>
      <p:italic r:id="rId28"/>
    </p:embeddedFont>
    <p:embeddedFont>
      <p:font typeface="Milonga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BadScript-regular.fntdata"/><Relationship Id="rId21" Type="http://schemas.openxmlformats.org/officeDocument/2006/relationships/font" Target="fonts/ArchitectsDaughter-regular.fntdata"/><Relationship Id="rId24" Type="http://schemas.openxmlformats.org/officeDocument/2006/relationships/font" Target="fonts/Constantia-bold.fntdata"/><Relationship Id="rId23" Type="http://schemas.openxmlformats.org/officeDocument/2006/relationships/font" Target="fonts/Constantia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onstantia-boldItalic.fntdata"/><Relationship Id="rId25" Type="http://schemas.openxmlformats.org/officeDocument/2006/relationships/font" Target="fonts/Constantia-italic.fntdata"/><Relationship Id="rId28" Type="http://schemas.openxmlformats.org/officeDocument/2006/relationships/font" Target="fonts/Rosarivo-italic.fntdata"/><Relationship Id="rId27" Type="http://schemas.openxmlformats.org/officeDocument/2006/relationships/font" Target="fonts/Rosariv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ilong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8-18T19:13:05.699">
    <p:pos x="6000" y="0"/>
    <p:text>YET TO BE DESIGNED
-sreenivasulureddy7892@outlook.com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81" name="Google Shape;81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1"/>
          <p:cNvSpPr txBox="1"/>
          <p:nvPr>
            <p:ph type="title"/>
          </p:nvPr>
        </p:nvSpPr>
        <p:spPr>
          <a:xfrm>
            <a:off x="685800" y="4732865"/>
            <a:ext cx="1013142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/>
          <p:nvPr>
            <p:ph idx="2" type="pic"/>
          </p:nvPr>
        </p:nvSpPr>
        <p:spPr>
          <a:xfrm>
            <a:off x="1371600" y="932112"/>
            <a:ext cx="8759827" cy="3164976"/>
          </a:xfrm>
          <a:prstGeom prst="roundRect">
            <a:avLst>
              <a:gd fmla="val 4380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84" name="Google Shape;84;p11"/>
          <p:cNvSpPr txBox="1"/>
          <p:nvPr>
            <p:ph idx="1" type="body"/>
          </p:nvPr>
        </p:nvSpPr>
        <p:spPr>
          <a:xfrm>
            <a:off x="685800" y="5299603"/>
            <a:ext cx="10131427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85" name="Google Shape;85;p11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89" name="Google Shape;8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2"/>
          <p:cNvSpPr txBox="1"/>
          <p:nvPr>
            <p:ph type="title"/>
          </p:nvPr>
        </p:nvSpPr>
        <p:spPr>
          <a:xfrm>
            <a:off x="685801" y="609601"/>
            <a:ext cx="10131427" cy="3124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2"/>
          <p:cNvSpPr txBox="1"/>
          <p:nvPr>
            <p:ph idx="1" type="body"/>
          </p:nvPr>
        </p:nvSpPr>
        <p:spPr>
          <a:xfrm>
            <a:off x="685800" y="4343400"/>
            <a:ext cx="10131428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2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2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96" name="Google Shape;9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3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lang="en-US" sz="80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98" name="Google Shape;98;p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lang="en-US" sz="80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endParaRPr/>
          </a:p>
        </p:txBody>
      </p:sp>
      <p:sp>
        <p:nvSpPr>
          <p:cNvPr id="99" name="Google Shape;99;p13"/>
          <p:cNvSpPr txBox="1"/>
          <p:nvPr>
            <p:ph type="title"/>
          </p:nvPr>
        </p:nvSpPr>
        <p:spPr>
          <a:xfrm>
            <a:off x="992267" y="609601"/>
            <a:ext cx="95503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1097875" y="3352800"/>
            <a:ext cx="933918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Font typeface="Calibri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00"/>
              <a:buFont typeface="Calibri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00"/>
              <a:buFont typeface="Calibri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00"/>
              <a:buFont typeface="Calibri"/>
              <a:buNone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2" type="body"/>
          </p:nvPr>
        </p:nvSpPr>
        <p:spPr>
          <a:xfrm>
            <a:off x="687465" y="4343400"/>
            <a:ext cx="10152367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3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06" name="Google Shape;10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4"/>
          <p:cNvSpPr txBox="1"/>
          <p:nvPr>
            <p:ph type="title"/>
          </p:nvPr>
        </p:nvSpPr>
        <p:spPr>
          <a:xfrm>
            <a:off x="685802" y="3308581"/>
            <a:ext cx="10131425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14"/>
          <p:cNvSpPr txBox="1"/>
          <p:nvPr>
            <p:ph idx="1" type="body"/>
          </p:nvPr>
        </p:nvSpPr>
        <p:spPr>
          <a:xfrm>
            <a:off x="685801" y="4777381"/>
            <a:ext cx="10131426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9" name="Google Shape;109;p14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4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4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Name Card">
  <p:cSld name="Quote Name Card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13" name="Google Shape;11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5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lang="en-US" sz="80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Calibri"/>
              <a:buNone/>
            </a:pPr>
            <a:r>
              <a:rPr b="0" lang="en-US" sz="8000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endParaRPr/>
          </a:p>
        </p:txBody>
      </p:sp>
      <p:sp>
        <p:nvSpPr>
          <p:cNvPr id="116" name="Google Shape;116;p15"/>
          <p:cNvSpPr txBox="1"/>
          <p:nvPr>
            <p:ph type="title"/>
          </p:nvPr>
        </p:nvSpPr>
        <p:spPr>
          <a:xfrm>
            <a:off x="992267" y="609601"/>
            <a:ext cx="9550399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0" sz="32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685800" y="3886200"/>
            <a:ext cx="10135436" cy="8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400"/>
              <a:buNone/>
              <a:defRPr b="0" sz="24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15"/>
          <p:cNvSpPr txBox="1"/>
          <p:nvPr>
            <p:ph idx="2" type="body"/>
          </p:nvPr>
        </p:nvSpPr>
        <p:spPr>
          <a:xfrm>
            <a:off x="685799" y="4775200"/>
            <a:ext cx="10135436" cy="10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15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5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5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ue or False">
  <p:cSld name="True or False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23" name="Google Shape;12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/>
          <p:nvPr>
            <p:ph type="title"/>
          </p:nvPr>
        </p:nvSpPr>
        <p:spPr>
          <a:xfrm>
            <a:off x="685801" y="609601"/>
            <a:ext cx="10131427" cy="2743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6"/>
          <p:cNvSpPr txBox="1"/>
          <p:nvPr>
            <p:ph idx="1" type="body"/>
          </p:nvPr>
        </p:nvSpPr>
        <p:spPr>
          <a:xfrm>
            <a:off x="685801" y="3505200"/>
            <a:ext cx="10131428" cy="8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 cap="none">
                <a:solidFill>
                  <a:schemeClr val="lt1"/>
                </a:solidFill>
              </a:defRPr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16"/>
          <p:cNvSpPr txBox="1"/>
          <p:nvPr>
            <p:ph idx="2" type="body"/>
          </p:nvPr>
        </p:nvSpPr>
        <p:spPr>
          <a:xfrm>
            <a:off x="685800" y="4343400"/>
            <a:ext cx="10131428" cy="14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16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31" name="Google Shape;13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 rot="5400000">
            <a:off x="3926947" y="-1099079"/>
            <a:ext cx="3649133" cy="10131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17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7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138" name="Google Shape;13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8"/>
          <p:cNvSpPr txBox="1"/>
          <p:nvPr>
            <p:ph type="title"/>
          </p:nvPr>
        </p:nvSpPr>
        <p:spPr>
          <a:xfrm rot="5400000">
            <a:off x="7147151" y="2121124"/>
            <a:ext cx="5181601" cy="21585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8"/>
          <p:cNvSpPr txBox="1"/>
          <p:nvPr>
            <p:ph idx="1" type="body"/>
          </p:nvPr>
        </p:nvSpPr>
        <p:spPr>
          <a:xfrm rot="5400000">
            <a:off x="2011058" y="-715658"/>
            <a:ext cx="5181600" cy="78321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8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8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8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22" name="Google Shape;22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34" name="Google Shape;3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685802" y="2142067"/>
            <a:ext cx="4995334" cy="36491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5821895" y="2142067"/>
            <a:ext cx="4995332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TitleHD.png" id="42" name="Google Shape;4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6"/>
          <p:cNvSpPr txBox="1"/>
          <p:nvPr>
            <p:ph type="ctrTitle"/>
          </p:nvPr>
        </p:nvSpPr>
        <p:spPr>
          <a:xfrm>
            <a:off x="3962399" y="1964267"/>
            <a:ext cx="7197726" cy="24214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alibri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subTitle"/>
          </p:nvPr>
        </p:nvSpPr>
        <p:spPr>
          <a:xfrm>
            <a:off x="3962399" y="4385732"/>
            <a:ext cx="7197726" cy="14054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lt1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1000"/>
              </a:spcAft>
              <a:buSzPts val="1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0" type="dt"/>
          </p:nvPr>
        </p:nvSpPr>
        <p:spPr>
          <a:xfrm>
            <a:off x="8932558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1" type="ftr"/>
          </p:nvPr>
        </p:nvSpPr>
        <p:spPr>
          <a:xfrm>
            <a:off x="3962399" y="5870575"/>
            <a:ext cx="4893958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10608958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/>
          <p:nvPr>
            <p:ph type="title"/>
          </p:nvPr>
        </p:nvSpPr>
        <p:spPr>
          <a:xfrm>
            <a:off x="685800" y="3308581"/>
            <a:ext cx="10131427" cy="1468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685799" y="4777381"/>
            <a:ext cx="1013142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000"/>
              <a:buNone/>
              <a:defRPr sz="2000" cap="none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" type="body"/>
          </p:nvPr>
        </p:nvSpPr>
        <p:spPr>
          <a:xfrm>
            <a:off x="973670" y="2218267"/>
            <a:ext cx="4709054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8"/>
          <p:cNvSpPr txBox="1"/>
          <p:nvPr>
            <p:ph idx="2" type="body"/>
          </p:nvPr>
        </p:nvSpPr>
        <p:spPr>
          <a:xfrm>
            <a:off x="685801" y="2870201"/>
            <a:ext cx="4996923" cy="2920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8"/>
          <p:cNvSpPr txBox="1"/>
          <p:nvPr>
            <p:ph idx="3" type="body"/>
          </p:nvPr>
        </p:nvSpPr>
        <p:spPr>
          <a:xfrm>
            <a:off x="6096003" y="2226734"/>
            <a:ext cx="47228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sz="2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8"/>
          <p:cNvSpPr txBox="1"/>
          <p:nvPr>
            <p:ph idx="4" type="body"/>
          </p:nvPr>
        </p:nvSpPr>
        <p:spPr>
          <a:xfrm>
            <a:off x="5823483" y="2870201"/>
            <a:ext cx="4995334" cy="2920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65" name="Google Shape;6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 txBox="1"/>
          <p:nvPr>
            <p:ph type="title"/>
          </p:nvPr>
        </p:nvSpPr>
        <p:spPr>
          <a:xfrm>
            <a:off x="685800" y="2074333"/>
            <a:ext cx="368088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9"/>
          <p:cNvSpPr txBox="1"/>
          <p:nvPr>
            <p:ph idx="1" type="body"/>
          </p:nvPr>
        </p:nvSpPr>
        <p:spPr>
          <a:xfrm>
            <a:off x="4648201" y="609601"/>
            <a:ext cx="6169026" cy="51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1000"/>
              </a:spcBef>
              <a:spcAft>
                <a:spcPts val="100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685800" y="3445933"/>
            <a:ext cx="3680885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9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elestia-R1---OverlayContentHD.png" id="73" name="Google Shape;7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88825" cy="6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0"/>
          <p:cNvSpPr txBox="1"/>
          <p:nvPr>
            <p:ph type="title"/>
          </p:nvPr>
        </p:nvSpPr>
        <p:spPr>
          <a:xfrm>
            <a:off x="685800" y="1600200"/>
            <a:ext cx="6164653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  <a:defRPr b="0" sz="2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0"/>
          <p:cNvSpPr/>
          <p:nvPr>
            <p:ph idx="2" type="pic"/>
          </p:nvPr>
        </p:nvSpPr>
        <p:spPr>
          <a:xfrm>
            <a:off x="7536253" y="914400"/>
            <a:ext cx="3280974" cy="4572000"/>
          </a:xfrm>
          <a:prstGeom prst="roundRect">
            <a:avLst>
              <a:gd fmla="val 4280" name="adj"/>
            </a:avLst>
          </a:prstGeom>
          <a:noFill/>
          <a:ln cap="sq" cmpd="dbl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254000" rotWithShape="0" algn="tl">
              <a:srgbClr val="000000">
                <a:alpha val="42745"/>
              </a:srgbClr>
            </a:outerShdw>
          </a:effectLst>
        </p:spPr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685800" y="2971800"/>
            <a:ext cx="6164653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100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77" name="Google Shape;77;p10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4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b="0" i="0" sz="3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048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048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048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04800" lvl="8" marL="4114800" marR="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comments" Target="../comments/comment1.xml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1030287" y="342087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7200"/>
              <a:buFont typeface="Algerian"/>
              <a:buNone/>
            </a:pPr>
            <a:r>
              <a:rPr lang="en-US" sz="7200">
                <a:solidFill>
                  <a:srgbClr val="002060"/>
                </a:solidFill>
                <a:latin typeface="Algerian"/>
                <a:ea typeface="Algerian"/>
                <a:cs typeface="Algerian"/>
                <a:sym typeface="Algerian"/>
              </a:rPr>
              <a:t>CONTROL SYSTEMS</a:t>
            </a:r>
            <a:endParaRPr sz="7200">
              <a:solidFill>
                <a:srgbClr val="002060"/>
              </a:solidFill>
              <a:latin typeface="Algerian"/>
              <a:ea typeface="Algerian"/>
              <a:cs typeface="Algerian"/>
              <a:sym typeface="Algerian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3756018" y="1897812"/>
            <a:ext cx="8676472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400" u="sng" cap="none" strike="noStrik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PROJECT TITLE </a:t>
            </a:r>
            <a:r>
              <a:rPr b="0" i="0" lang="en-US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SMART  HOUSE</a:t>
            </a:r>
            <a:endParaRPr sz="4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288324" y="3536153"/>
            <a:ext cx="5263979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Group members 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 VISHAL –                       </a:t>
            </a:r>
            <a:r>
              <a:rPr lang="en-US" sz="2000">
                <a:solidFill>
                  <a:srgbClr val="F18DAA"/>
                </a:solidFill>
                <a:latin typeface="Georgia"/>
                <a:ea typeface="Georgia"/>
                <a:cs typeface="Georgia"/>
                <a:sym typeface="Georgia"/>
              </a:rPr>
              <a:t>S20190020210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K LITHEESH KUMAR – </a:t>
            </a:r>
            <a:r>
              <a:rPr lang="en-US" sz="2000">
                <a:solidFill>
                  <a:srgbClr val="ED508F"/>
                </a:solidFill>
                <a:latin typeface="Georgia"/>
                <a:ea typeface="Georgia"/>
                <a:cs typeface="Georgia"/>
                <a:sym typeface="Georgia"/>
              </a:rPr>
              <a:t>S20190020218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K SREENIVASULU REDDY –                                                                                                                                                  							</a:t>
            </a:r>
            <a:r>
              <a:rPr lang="en-US" sz="2000">
                <a:solidFill>
                  <a:srgbClr val="ED508F"/>
                </a:solidFill>
                <a:latin typeface="Georgia"/>
                <a:ea typeface="Georgia"/>
                <a:cs typeface="Georgia"/>
                <a:sym typeface="Georgia"/>
              </a:rPr>
              <a:t>S20190020217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KVSS PAVAN TEJA  -      </a:t>
            </a:r>
            <a:r>
              <a:rPr lang="en-US" sz="2000">
                <a:solidFill>
                  <a:srgbClr val="ED508F"/>
                </a:solidFill>
                <a:latin typeface="Georgia"/>
                <a:ea typeface="Georgia"/>
                <a:cs typeface="Georgia"/>
                <a:sym typeface="Georgia"/>
              </a:rPr>
              <a:t>S20190020216</a:t>
            </a:r>
            <a:r>
              <a:rPr lang="en-US" sz="2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2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5552303" y="4772116"/>
            <a:ext cx="6545942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6"/>
                </a:solidFill>
                <a:latin typeface="Rosarivo"/>
                <a:ea typeface="Rosarivo"/>
                <a:cs typeface="Rosarivo"/>
                <a:sym typeface="Rosarivo"/>
              </a:rPr>
              <a:t>COURSE INSTRUCTOR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			</a:t>
            </a:r>
            <a:r>
              <a:rPr lang="en-US" sz="3200">
                <a:solidFill>
                  <a:srgbClr val="FFFF00"/>
                </a:solidFill>
                <a:latin typeface="Rosarivo"/>
                <a:ea typeface="Rosarivo"/>
                <a:cs typeface="Rosarivo"/>
                <a:sym typeface="Rosarivo"/>
              </a:rPr>
              <a:t>HRISHIKESH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FFFF00"/>
                </a:solidFill>
                <a:latin typeface="Rosarivo"/>
                <a:ea typeface="Rosarivo"/>
                <a:cs typeface="Rosarivo"/>
                <a:sym typeface="Rosarivo"/>
              </a:rPr>
              <a:t>                           VENKATARAMAN</a:t>
            </a: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spd="slow" p14:dur="16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8C5D4"/>
            </a:gs>
            <a:gs pos="77000">
              <a:srgbClr val="F8C5D4"/>
            </a:gs>
            <a:gs pos="100000">
              <a:srgbClr val="FEF4F7"/>
            </a:gs>
          </a:gsLst>
          <a:lin ang="5400000" scaled="0"/>
        </a:gra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8"/>
          <p:cNvPicPr preferRelativeResize="0"/>
          <p:nvPr>
            <p:ph idx="1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67188" y="0"/>
            <a:ext cx="4146818" cy="6848000"/>
          </a:xfrm>
          <a:prstGeom prst="roundRect">
            <a:avLst>
              <a:gd fmla="val 1485" name="adj"/>
            </a:avLst>
          </a:prstGeom>
          <a:noFill/>
          <a:ln>
            <a:noFill/>
          </a:ln>
          <a:effectLst>
            <a:outerShdw blurRad="241300" kx="-1200000" rotWithShape="0" algn="bl" dir="17400000" dist="50800" sy="23000">
              <a:srgbClr val="000000">
                <a:alpha val="15686"/>
              </a:srgbClr>
            </a:outerShdw>
          </a:effectLst>
        </p:spPr>
      </p:pic>
    </p:spTree>
  </p:cSld>
  <p:clrMapOvr>
    <a:masterClrMapping/>
  </p:clrMapOvr>
  <mc:AlternateContent>
    <mc:Choice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/>
          <p:nvPr>
            <p:ph type="title"/>
          </p:nvPr>
        </p:nvSpPr>
        <p:spPr>
          <a:xfrm>
            <a:off x="695146" y="14068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omic Sans MS"/>
              <a:buNone/>
            </a:pPr>
            <a:r>
              <a:rPr lang="en-US">
                <a:latin typeface="Comic Sans MS"/>
                <a:ea typeface="Comic Sans MS"/>
                <a:cs typeface="Comic Sans MS"/>
                <a:sym typeface="Comic Sans MS"/>
              </a:rPr>
              <a:t>WATER TANK WITH PUMP MOTOR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27" name="Google Shape;227;p29"/>
          <p:cNvSpPr txBox="1"/>
          <p:nvPr/>
        </p:nvSpPr>
        <p:spPr>
          <a:xfrm>
            <a:off x="1271921" y="1491698"/>
            <a:ext cx="8534400" cy="46628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Noto Sans Symbols"/>
              <a:buChar char="⮚"/>
            </a:pPr>
            <a:r>
              <a:rPr lang="en-US" sz="2700">
                <a:solidFill>
                  <a:schemeClr val="lt1"/>
                </a:solidFill>
                <a:latin typeface="Rosarivo"/>
                <a:ea typeface="Rosarivo"/>
                <a:cs typeface="Rosarivo"/>
                <a:sym typeface="Rosarivo"/>
              </a:rPr>
              <a:t>WE HAVE A MANUAL SWITCH BASED PUMP MOTOR</a:t>
            </a:r>
            <a:endParaRPr/>
          </a:p>
          <a:p>
            <a:pPr indent="-1143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Noto Sans Symbols"/>
              <a:buNone/>
            </a:pPr>
            <a:r>
              <a:t/>
            </a:r>
            <a:endParaRPr sz="2700">
              <a:solidFill>
                <a:schemeClr val="lt1"/>
              </a:solidFill>
              <a:latin typeface="Rosarivo"/>
              <a:ea typeface="Rosarivo"/>
              <a:cs typeface="Rosarivo"/>
              <a:sym typeface="Rosarivo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Noto Sans Symbols"/>
              <a:buChar char="⮚"/>
            </a:pPr>
            <a:r>
              <a:rPr lang="en-US" sz="2700">
                <a:solidFill>
                  <a:schemeClr val="lt1"/>
                </a:solidFill>
                <a:latin typeface="Rosarivo"/>
                <a:ea typeface="Rosarivo"/>
                <a:cs typeface="Rosarivo"/>
                <a:sym typeface="Rosarivo"/>
              </a:rPr>
              <a:t>WATER WILL BE PUMPED INTO THE WATER TANK WHEN THE SWITCH IS ON</a:t>
            </a:r>
            <a:endParaRPr/>
          </a:p>
          <a:p>
            <a:pPr indent="-1143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Noto Sans Symbols"/>
              <a:buNone/>
            </a:pPr>
            <a:r>
              <a:t/>
            </a:r>
            <a:endParaRPr sz="2700">
              <a:solidFill>
                <a:schemeClr val="lt1"/>
              </a:solidFill>
              <a:latin typeface="Rosarivo"/>
              <a:ea typeface="Rosarivo"/>
              <a:cs typeface="Rosarivo"/>
              <a:sym typeface="Rosarivo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Noto Sans Symbols"/>
              <a:buChar char="⮚"/>
            </a:pPr>
            <a:r>
              <a:rPr lang="en-US" sz="2700">
                <a:solidFill>
                  <a:schemeClr val="lt1"/>
                </a:solidFill>
                <a:latin typeface="Rosarivo"/>
                <a:ea typeface="Rosarivo"/>
                <a:cs typeface="Rosarivo"/>
                <a:sym typeface="Rosarivo"/>
              </a:rPr>
              <a:t>THE LEVEL OF WATER IS INDICATED ON A PANEL WHERE SOME LED’S ARE FIXED</a:t>
            </a:r>
            <a:endParaRPr/>
          </a:p>
          <a:p>
            <a:pPr indent="-11430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Noto Sans Symbols"/>
              <a:buNone/>
            </a:pPr>
            <a:r>
              <a:t/>
            </a:r>
            <a:endParaRPr sz="2700">
              <a:solidFill>
                <a:schemeClr val="lt1"/>
              </a:solidFill>
              <a:latin typeface="Rosarivo"/>
              <a:ea typeface="Rosarivo"/>
              <a:cs typeface="Rosarivo"/>
              <a:sym typeface="Rosarivo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Noto Sans Symbols"/>
              <a:buChar char="⮚"/>
            </a:pPr>
            <a:r>
              <a:rPr lang="en-US" sz="2700">
                <a:solidFill>
                  <a:schemeClr val="lt1"/>
                </a:solidFill>
                <a:latin typeface="Rosarivo"/>
                <a:ea typeface="Rosarivo"/>
                <a:cs typeface="Rosarivo"/>
                <a:sym typeface="Rosarivo"/>
              </a:rPr>
              <a:t>IF THE TANK IS GETTING FILLED, A NOTIFICATION TYPE BUZZER SOUND IS PRODUCED, SO THAT WE CAN TURN OFF THE SWITCH TO SAVE WATER</a:t>
            </a:r>
            <a:endParaRPr sz="2700">
              <a:solidFill>
                <a:schemeClr val="lt1"/>
              </a:solidFill>
              <a:latin typeface="Rosarivo"/>
              <a:ea typeface="Rosarivo"/>
              <a:cs typeface="Rosarivo"/>
              <a:sym typeface="Rosariv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5A9BF"/>
            </a:gs>
            <a:gs pos="52000">
              <a:srgbClr val="F5A9BF"/>
            </a:gs>
            <a:gs pos="93000">
              <a:srgbClr val="FEF4F7"/>
            </a:gs>
            <a:gs pos="100000">
              <a:srgbClr val="FEF4F7"/>
            </a:gs>
          </a:gsLst>
          <a:lin ang="5400000" scaled="0"/>
        </a:gra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5225" y="2141538"/>
            <a:ext cx="6634163" cy="3649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lang="en-US" sz="4400">
                <a:latin typeface="Arial"/>
                <a:ea typeface="Arial"/>
                <a:cs typeface="Arial"/>
                <a:sym typeface="Arial"/>
              </a:rPr>
              <a:t>CHALLENGES ANTICIPATED</a:t>
            </a:r>
            <a:endParaRPr sz="4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31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Rosarivo"/>
                <a:ea typeface="Rosarivo"/>
                <a:cs typeface="Rosarivo"/>
                <a:sym typeface="Rosarivo"/>
              </a:rPr>
              <a:t>FACED DIFFICULTY IN COMBINING THE SUB PARTS OF THE PROJECT</a:t>
            </a:r>
            <a:endParaRPr/>
          </a:p>
          <a:p>
            <a:pPr indent="-133350" lvl="0" marL="285750" rtl="0" algn="l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>
              <a:latin typeface="Rosarivo"/>
              <a:ea typeface="Rosarivo"/>
              <a:cs typeface="Rosarivo"/>
              <a:sym typeface="Rosarivo"/>
            </a:endParaRPr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Rosarivo"/>
                <a:ea typeface="Rosarivo"/>
                <a:cs typeface="Rosarivo"/>
                <a:sym typeface="Rosarivo"/>
              </a:rPr>
              <a:t>FACED DIFFICULTY IN FIXING THE DOOR LOCK</a:t>
            </a:r>
            <a:endParaRPr/>
          </a:p>
          <a:p>
            <a:pPr indent="-133350" lvl="0" marL="285750" rtl="0" algn="l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>
              <a:latin typeface="Rosarivo"/>
              <a:ea typeface="Rosarivo"/>
              <a:cs typeface="Rosarivo"/>
              <a:sym typeface="Rosarivo"/>
            </a:endParaRPr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Rosarivo"/>
                <a:ea typeface="Rosarivo"/>
                <a:cs typeface="Rosarivo"/>
                <a:sym typeface="Rosarivo"/>
              </a:rPr>
              <a:t>FACED DIFICULTY IN CAR DOOR SHUTTER</a:t>
            </a:r>
            <a:endParaRPr sz="2400">
              <a:latin typeface="Rosarivo"/>
              <a:ea typeface="Rosarivo"/>
              <a:cs typeface="Rosarivo"/>
              <a:sym typeface="Rosarivo"/>
            </a:endParaRPr>
          </a:p>
        </p:txBody>
      </p:sp>
    </p:spTree>
  </p:cSld>
  <p:clrMapOvr>
    <a:masterClrMapping/>
  </p:clrMapOvr>
  <mc:AlternateContent>
    <mc:Choice Requires="p14">
      <p:transition spd="slow" p14:dur="3900">
        <p:fade thruBlk="1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2"/>
          <p:cNvSpPr txBox="1"/>
          <p:nvPr>
            <p:ph type="title"/>
          </p:nvPr>
        </p:nvSpPr>
        <p:spPr>
          <a:xfrm>
            <a:off x="559192" y="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ilonga"/>
              <a:buNone/>
            </a:pPr>
            <a:r>
              <a:rPr lang="en-US">
                <a:latin typeface="Milonga"/>
                <a:ea typeface="Milonga"/>
                <a:cs typeface="Milonga"/>
                <a:sym typeface="Milonga"/>
              </a:rPr>
              <a:t>EXPECTED RESULT IN FINAL VIDEO</a:t>
            </a:r>
            <a:endParaRPr>
              <a:latin typeface="Milonga"/>
              <a:ea typeface="Milonga"/>
              <a:cs typeface="Milonga"/>
              <a:sym typeface="Milonga"/>
            </a:endParaRPr>
          </a:p>
        </p:txBody>
      </p:sp>
      <p:sp>
        <p:nvSpPr>
          <p:cNvPr id="244" name="Google Shape;244;p32"/>
          <p:cNvSpPr txBox="1"/>
          <p:nvPr>
            <p:ph idx="1" type="body"/>
          </p:nvPr>
        </p:nvSpPr>
        <p:spPr>
          <a:xfrm>
            <a:off x="685801" y="1456267"/>
            <a:ext cx="10131425" cy="47642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WE WILL HAVE A MANUAL PUMP MOTOR WHERE WE CAN TURN ON OR TURN OFF THE PUMP MOTOR BASED ON THE LEVEL OF WATER IN THE TANK</a:t>
            </a:r>
            <a:endParaRPr/>
          </a:p>
          <a:p>
            <a:pPr indent="-158750" lvl="0" marL="285750" rtl="0" algn="l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000">
              <a:latin typeface="Constantia"/>
              <a:ea typeface="Constantia"/>
              <a:cs typeface="Constantia"/>
              <a:sym typeface="Constantia"/>
            </a:endParaRPr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WE WILL HAVE A BLUETOOTH BASED DOOR LOCK SYSTEM</a:t>
            </a:r>
            <a:endParaRPr/>
          </a:p>
          <a:p>
            <a:pPr indent="-158750" lvl="0" marL="285750" rtl="0" algn="l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000">
              <a:latin typeface="Constantia"/>
              <a:ea typeface="Constantia"/>
              <a:cs typeface="Constantia"/>
              <a:sym typeface="Constantia"/>
            </a:endParaRPr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WE WILL HAVE A BLUETOOTH BASED FAN AND LIGHT WHERE SWITCHING ON AND OFF THE LIGHTS AND FANS ARE CONTROLLED THROUGH MOBILE</a:t>
            </a:r>
            <a:endParaRPr/>
          </a:p>
          <a:p>
            <a:pPr indent="-158750" lvl="0" marL="285750" rtl="0" algn="l"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sz="2000">
              <a:latin typeface="Constantia"/>
              <a:ea typeface="Constantia"/>
              <a:cs typeface="Constantia"/>
              <a:sym typeface="Constantia"/>
            </a:endParaRPr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nstantia"/>
                <a:ea typeface="Constantia"/>
                <a:cs typeface="Constantia"/>
                <a:sym typeface="Constantia"/>
              </a:rPr>
              <a:t>WE WILL HAVE A ULTRA SONIC SENSOR BASED CAR SHUTTER, WHERE ULTRASONIC SENSOR SENSES THE DISTANCE BETWEEN THE CAR AND SHUTTER, BASED ON THE DISTANCE CAR SHUTTER WILL BE LIFTED</a:t>
            </a:r>
            <a:endParaRPr sz="2000">
              <a:latin typeface="Constantia"/>
              <a:ea typeface="Constantia"/>
              <a:cs typeface="Constantia"/>
              <a:sym typeface="Constant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3"/>
          <p:cNvSpPr txBox="1"/>
          <p:nvPr>
            <p:ph type="title"/>
          </p:nvPr>
        </p:nvSpPr>
        <p:spPr>
          <a:xfrm>
            <a:off x="3840481" y="22860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Bad Script"/>
              <a:buNone/>
            </a:pPr>
            <a:r>
              <a:rPr lang="en-US" sz="9600">
                <a:latin typeface="Bad Script"/>
                <a:ea typeface="Bad Script"/>
                <a:cs typeface="Bad Script"/>
                <a:sym typeface="Bad Script"/>
              </a:rPr>
              <a:t>THANK YOU</a:t>
            </a:r>
            <a:endParaRPr sz="9600">
              <a:latin typeface="Bad Script"/>
              <a:ea typeface="Bad Script"/>
              <a:cs typeface="Bad Script"/>
              <a:sym typeface="Bad Scrip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AD8E2"/>
              </a:buClr>
              <a:buSzPts val="3600"/>
              <a:buFont typeface="Architects Daughter"/>
              <a:buNone/>
            </a:pPr>
            <a:r>
              <a:rPr lang="en-US" u="sng">
                <a:solidFill>
                  <a:srgbClr val="FAD8E2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MOTIVATION</a:t>
            </a:r>
            <a:endParaRPr u="sng">
              <a:solidFill>
                <a:srgbClr val="FAD8E2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157" name="Google Shape;157;p20"/>
          <p:cNvSpPr txBox="1"/>
          <p:nvPr>
            <p:ph idx="1" type="body"/>
          </p:nvPr>
        </p:nvSpPr>
        <p:spPr>
          <a:xfrm>
            <a:off x="798343" y="1846645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2500" lnSpcReduction="10000"/>
          </a:bodyPr>
          <a:lstStyle/>
          <a:p>
            <a:pPr indent="-180022" lvl="0" marL="285750" rtl="0" algn="l"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TO SAVE THE WATER</a:t>
            </a:r>
            <a:endParaRPr/>
          </a:p>
          <a:p>
            <a:pPr indent="-144780" lvl="0" marL="285750" rtl="0" algn="l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TO SAVE THE ELECTRICITY</a:t>
            </a:r>
            <a:endParaRPr/>
          </a:p>
          <a:p>
            <a:pPr indent="-144780" lvl="0" marL="285750" rtl="0" algn="l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TO MAKE THE HUMAN LIFESTYLE BETTER AND EASIER</a:t>
            </a:r>
            <a:endParaRPr/>
          </a:p>
          <a:p>
            <a:pPr indent="-144780" lvl="0" marL="285750" rtl="0" algn="l"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PEOPLE ARE MORE INTERESTED ON WIRELESS EMBEDDED SYSTEMS, TO MAKE THE FUTURE LIFESTYLE BETTER. </a:t>
            </a:r>
            <a:endParaRPr sz="2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/>
          <p:nvPr/>
        </p:nvSpPr>
        <p:spPr>
          <a:xfrm>
            <a:off x="8229601" y="122538"/>
            <a:ext cx="2143900" cy="56017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PUMP MOTOR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1"/>
          <p:cNvSpPr/>
          <p:nvPr/>
        </p:nvSpPr>
        <p:spPr>
          <a:xfrm>
            <a:off x="8229601" y="1505235"/>
            <a:ext cx="2143900" cy="56017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WATER TANK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1"/>
          <p:cNvSpPr/>
          <p:nvPr/>
        </p:nvSpPr>
        <p:spPr>
          <a:xfrm>
            <a:off x="10571005" y="2605215"/>
            <a:ext cx="1538617" cy="56017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BUZZER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5" name="Google Shape;165;p21"/>
          <p:cNvCxnSpPr>
            <a:stCxn id="162" idx="2"/>
            <a:endCxn id="163" idx="0"/>
          </p:cNvCxnSpPr>
          <p:nvPr/>
        </p:nvCxnSpPr>
        <p:spPr>
          <a:xfrm>
            <a:off x="9301551" y="682711"/>
            <a:ext cx="0" cy="822600"/>
          </a:xfrm>
          <a:prstGeom prst="straightConnector1">
            <a:avLst/>
          </a:prstGeom>
          <a:noFill/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6" name="Google Shape;166;p21"/>
          <p:cNvCxnSpPr>
            <a:stCxn id="163" idx="3"/>
            <a:endCxn id="164" idx="0"/>
          </p:cNvCxnSpPr>
          <p:nvPr/>
        </p:nvCxnSpPr>
        <p:spPr>
          <a:xfrm>
            <a:off x="10373501" y="1785322"/>
            <a:ext cx="966900" cy="819900"/>
          </a:xfrm>
          <a:prstGeom prst="bentConnector2">
            <a:avLst/>
          </a:prstGeom>
          <a:noFill/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7" name="Google Shape;167;p21"/>
          <p:cNvSpPr/>
          <p:nvPr/>
        </p:nvSpPr>
        <p:spPr>
          <a:xfrm>
            <a:off x="1079155" y="4180703"/>
            <a:ext cx="3149325" cy="1194486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ARDUINO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1"/>
          <p:cNvSpPr/>
          <p:nvPr/>
        </p:nvSpPr>
        <p:spPr>
          <a:xfrm>
            <a:off x="5165122" y="4421659"/>
            <a:ext cx="1927655" cy="712573"/>
          </a:xfrm>
          <a:prstGeom prst="roundRect">
            <a:avLst>
              <a:gd fmla="val 41270" name="adj"/>
            </a:avLst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BLUETOOTH MODULE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7665307" y="3105664"/>
            <a:ext cx="1499287" cy="6096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DOOR LOCK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7665308" y="4421659"/>
            <a:ext cx="1499287" cy="6096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LIGHT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1"/>
          <p:cNvSpPr/>
          <p:nvPr/>
        </p:nvSpPr>
        <p:spPr>
          <a:xfrm>
            <a:off x="7665307" y="5747150"/>
            <a:ext cx="1499287" cy="609600"/>
          </a:xfrm>
          <a:prstGeom prst="ellipse">
            <a:avLst/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FAN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2" name="Google Shape;172;p21"/>
          <p:cNvCxnSpPr>
            <a:endCxn id="169" idx="2"/>
          </p:cNvCxnSpPr>
          <p:nvPr/>
        </p:nvCxnSpPr>
        <p:spPr>
          <a:xfrm rot="-5400000">
            <a:off x="6721057" y="3782314"/>
            <a:ext cx="1316100" cy="572400"/>
          </a:xfrm>
          <a:prstGeom prst="bentConnector2">
            <a:avLst/>
          </a:prstGeom>
          <a:noFill/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73" name="Google Shape;173;p21"/>
          <p:cNvCxnSpPr>
            <a:endCxn id="171" idx="2"/>
          </p:cNvCxnSpPr>
          <p:nvPr/>
        </p:nvCxnSpPr>
        <p:spPr>
          <a:xfrm flipH="1" rot="-5400000">
            <a:off x="6716407" y="5103050"/>
            <a:ext cx="1325400" cy="572400"/>
          </a:xfrm>
          <a:prstGeom prst="bentConnector2">
            <a:avLst/>
          </a:prstGeom>
          <a:noFill/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74" name="Google Shape;174;p21"/>
          <p:cNvCxnSpPr>
            <a:endCxn id="170" idx="2"/>
          </p:cNvCxnSpPr>
          <p:nvPr/>
        </p:nvCxnSpPr>
        <p:spPr>
          <a:xfrm>
            <a:off x="7092908" y="4722259"/>
            <a:ext cx="572400" cy="4200"/>
          </a:xfrm>
          <a:prstGeom prst="straightConnector1">
            <a:avLst/>
          </a:prstGeom>
          <a:noFill/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5" name="Google Shape;175;p21"/>
          <p:cNvSpPr/>
          <p:nvPr/>
        </p:nvSpPr>
        <p:spPr>
          <a:xfrm>
            <a:off x="4236716" y="4625545"/>
            <a:ext cx="936642" cy="304800"/>
          </a:xfrm>
          <a:prstGeom prst="rightArrow">
            <a:avLst>
              <a:gd fmla="val 28379" name="adj1"/>
              <a:gd fmla="val 71622" name="adj2"/>
            </a:avLst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6" name="Google Shape;176;p21"/>
          <p:cNvCxnSpPr>
            <a:stCxn id="167" idx="0"/>
          </p:cNvCxnSpPr>
          <p:nvPr/>
        </p:nvCxnSpPr>
        <p:spPr>
          <a:xfrm rot="10800000">
            <a:off x="2652618" y="3542303"/>
            <a:ext cx="1200" cy="638400"/>
          </a:xfrm>
          <a:prstGeom prst="straightConnector1">
            <a:avLst/>
          </a:prstGeom>
          <a:noFill/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7" name="Google Shape;177;p21"/>
          <p:cNvSpPr/>
          <p:nvPr/>
        </p:nvSpPr>
        <p:spPr>
          <a:xfrm>
            <a:off x="1346678" y="3105664"/>
            <a:ext cx="2611809" cy="424247"/>
          </a:xfrm>
          <a:prstGeom prst="round2DiagRect">
            <a:avLst>
              <a:gd fmla="val 10842" name="adj1"/>
              <a:gd fmla="val 50000" name="adj2"/>
            </a:avLst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ULTRASONIC SENSOR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8" name="Google Shape;178;p21"/>
          <p:cNvCxnSpPr>
            <a:stCxn id="177" idx="3"/>
          </p:cNvCxnSpPr>
          <p:nvPr/>
        </p:nvCxnSpPr>
        <p:spPr>
          <a:xfrm rot="-5400000">
            <a:off x="3160482" y="2037664"/>
            <a:ext cx="560100" cy="1575900"/>
          </a:xfrm>
          <a:prstGeom prst="bentConnector2">
            <a:avLst/>
          </a:prstGeom>
          <a:noFill/>
          <a:ln cap="rnd" cmpd="sng" w="9525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9" name="Google Shape;179;p21"/>
          <p:cNvSpPr/>
          <p:nvPr/>
        </p:nvSpPr>
        <p:spPr>
          <a:xfrm>
            <a:off x="4228480" y="2262776"/>
            <a:ext cx="1546246" cy="562003"/>
          </a:xfrm>
          <a:prstGeom prst="rect">
            <a:avLst/>
          </a:prstGeom>
          <a:solidFill>
            <a:schemeClr val="accent1"/>
          </a:solidFill>
          <a:ln cap="rnd" cmpd="sng" w="19050">
            <a:solidFill>
              <a:srgbClr val="A9325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CAR SHUTTER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21"/>
          <p:cNvSpPr txBox="1"/>
          <p:nvPr/>
        </p:nvSpPr>
        <p:spPr>
          <a:xfrm>
            <a:off x="378941" y="354227"/>
            <a:ext cx="571705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BLOCK DIAGRAM</a:t>
            </a:r>
            <a:endParaRPr sz="4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  <mc:AlternateContent>
    <mc:Choice Requires="p14">
      <p:transition spd="slow" p14:dur="1200">
        <p14:prism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type="title"/>
          </p:nvPr>
        </p:nvSpPr>
        <p:spPr>
          <a:xfrm>
            <a:off x="496331" y="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Rosarivo"/>
              <a:buNone/>
            </a:pPr>
            <a:r>
              <a:rPr lang="en-US">
                <a:latin typeface="Rosarivo"/>
                <a:ea typeface="Rosarivo"/>
                <a:cs typeface="Rosarivo"/>
                <a:sym typeface="Rosarivo"/>
              </a:rPr>
              <a:t>DOOR LOCK</a:t>
            </a:r>
            <a:endParaRPr>
              <a:latin typeface="Rosarivo"/>
              <a:ea typeface="Rosarivo"/>
              <a:cs typeface="Rosarivo"/>
              <a:sym typeface="Rosarivo"/>
            </a:endParaRPr>
          </a:p>
        </p:txBody>
      </p:sp>
      <p:sp>
        <p:nvSpPr>
          <p:cNvPr id="186" name="Google Shape;186;p22"/>
          <p:cNvSpPr txBox="1"/>
          <p:nvPr>
            <p:ph idx="1" type="body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85750" lvl="0" marL="285750" rtl="0" algn="l"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-US"/>
              <a:t>A BLUETOOTH BASED DOOR LOCK SYSTEM IS FIXED IN THE HOME</a:t>
            </a:r>
            <a:endParaRPr/>
          </a:p>
          <a:p>
            <a:pPr indent="-171450" lvl="0" marL="285750" rtl="0" algn="l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-US"/>
              <a:t>BASED ON THE ENTRY OF INPUTS, LOCKING AND UNLOCKING OF THE DOOR HAPPENS</a:t>
            </a:r>
            <a:endParaRPr/>
          </a:p>
          <a:p>
            <a:pPr indent="-171450" lvl="0" marL="285750" rtl="0" algn="l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-US"/>
              <a:t>IF THE ENTRY IS D – DOOR WILL BE UNLOCKED</a:t>
            </a:r>
            <a:endParaRPr/>
          </a:p>
          <a:p>
            <a:pPr indent="-171450" lvl="0" marL="285750" rtl="0" algn="l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/>
          </a:p>
          <a:p>
            <a:pPr indent="-285750" lvl="0" marL="285750" rtl="0" algn="l">
              <a:spcBef>
                <a:spcPts val="1000"/>
              </a:spcBef>
              <a:spcAft>
                <a:spcPts val="0"/>
              </a:spcAft>
              <a:buSzPts val="1800"/>
              <a:buFont typeface="Noto Sans Symbols"/>
              <a:buChar char="⮚"/>
            </a:pPr>
            <a:r>
              <a:rPr lang="en-US"/>
              <a:t>IF THE ENTRY IS d – DOOR WILL BE LOCKED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2000">
        <p14:prism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8C5D4"/>
            </a:gs>
            <a:gs pos="77000">
              <a:srgbClr val="F8C5D4"/>
            </a:gs>
            <a:gs pos="100000">
              <a:srgbClr val="FEF4F7"/>
            </a:gs>
          </a:gsLst>
          <a:lin ang="5400000" scaled="0"/>
        </a:gra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5249" y="0"/>
            <a:ext cx="5156885" cy="68580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pic>
        <p:nvPicPr>
          <p:cNvPr id="192" name="Google Shape;192;p23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59866" y="0"/>
            <a:ext cx="5156885" cy="6858000"/>
          </a:xfrm>
          <a:prstGeom prst="rect">
            <a:avLst/>
          </a:prstGeom>
          <a:noFill/>
          <a:ln cap="sq" cmpd="thickThin" w="889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FAN AND LIGHT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4"/>
          <p:cNvSpPr txBox="1"/>
          <p:nvPr/>
        </p:nvSpPr>
        <p:spPr>
          <a:xfrm>
            <a:off x="1046205" y="2065867"/>
            <a:ext cx="7562336" cy="40934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 BLUETOOTH BASED FAN AND LIGHT SYSTEM IS FIXED IN THE HOME</a:t>
            </a:r>
            <a:endParaRPr/>
          </a:p>
          <a:p>
            <a:pPr indent="-158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BASED ON THE ENTRY OF INPUTS, TURNING ON AND OFF OF THE LIGHTS AND FAN HAPPENS</a:t>
            </a:r>
            <a:endParaRPr/>
          </a:p>
          <a:p>
            <a:pPr indent="-158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 THE ENTRY IS F – FAN WILL BE TURNED ON</a:t>
            </a:r>
            <a:endParaRPr/>
          </a:p>
          <a:p>
            <a:pPr indent="-158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 THE ENTRY IS f – FAN WILL BE TURNED OFF</a:t>
            </a:r>
            <a:endParaRPr/>
          </a:p>
          <a:p>
            <a:pPr indent="-158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 THE ENTRY IS L – LIGHT WILL BE TURNED ON</a:t>
            </a:r>
            <a:endParaRPr/>
          </a:p>
          <a:p>
            <a:pPr indent="-158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 THE ENTRY IS l – LIGHT WILL BE TURNED OFF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8C5D4"/>
            </a:gs>
            <a:gs pos="77000">
              <a:srgbClr val="F8C5D4"/>
            </a:gs>
            <a:gs pos="100000">
              <a:srgbClr val="FEF4F7"/>
            </a:gs>
          </a:gsLst>
          <a:lin ang="5400000" scaled="0"/>
        </a:gra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572" y="0"/>
            <a:ext cx="5173362" cy="6858000"/>
          </a:xfrm>
          <a:prstGeom prst="roundRect">
            <a:avLst>
              <a:gd fmla="val 5439" name="adj"/>
            </a:avLst>
          </a:prstGeom>
          <a:noFill/>
          <a:ln>
            <a:noFill/>
          </a:ln>
        </p:spPr>
      </p:pic>
      <p:pic>
        <p:nvPicPr>
          <p:cNvPr id="204" name="Google Shape;204;p25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78880" y="0"/>
            <a:ext cx="5173362" cy="68580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8C5D4"/>
            </a:gs>
            <a:gs pos="77000">
              <a:srgbClr val="F8C5D4"/>
            </a:gs>
            <a:gs pos="100000">
              <a:srgbClr val="FEF4F7"/>
            </a:gs>
          </a:gsLst>
          <a:lin ang="5400000" scaled="0"/>
        </a:gra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5663" y="0"/>
            <a:ext cx="4971205" cy="6858000"/>
          </a:xfrm>
          <a:prstGeom prst="roundRect">
            <a:avLst>
              <a:gd fmla="val 5439" name="adj"/>
            </a:avLst>
          </a:prstGeom>
          <a:noFill/>
          <a:ln>
            <a:noFill/>
          </a:ln>
        </p:spPr>
      </p:pic>
      <p:pic>
        <p:nvPicPr>
          <p:cNvPr id="210" name="Google Shape;210;p26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65135" y="0"/>
            <a:ext cx="5306166" cy="6858000"/>
          </a:xfrm>
          <a:prstGeom prst="roundRect">
            <a:avLst>
              <a:gd fmla="val 5439" name="adj"/>
            </a:avLst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Georgia"/>
              <a:buNone/>
            </a:pPr>
            <a:r>
              <a:rPr lang="en-US" sz="4000">
                <a:latin typeface="Georgia"/>
                <a:ea typeface="Georgia"/>
                <a:cs typeface="Georgia"/>
                <a:sym typeface="Georgia"/>
              </a:rPr>
              <a:t>CAR SHUTTER</a:t>
            </a:r>
            <a:endParaRPr sz="40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6" name="Google Shape;216;p27"/>
          <p:cNvSpPr txBox="1"/>
          <p:nvPr/>
        </p:nvSpPr>
        <p:spPr>
          <a:xfrm>
            <a:off x="922638" y="2388973"/>
            <a:ext cx="8130746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 ULTRA SONIC SENSOR IS FIXED ON THE SHUTTER</a:t>
            </a:r>
            <a:endParaRPr/>
          </a:p>
          <a:p>
            <a:pPr indent="-1333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WHEN THE CAR IS ARRIVED, SENSOR READS THE DISTANCE BETWEEN CAR AND SHUTTER</a:t>
            </a:r>
            <a:endParaRPr/>
          </a:p>
          <a:p>
            <a:pPr indent="-1333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⮚"/>
            </a:pPr>
            <a:r>
              <a:rPr lang="en-US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BASED ON THE DISTANCE THE SHUTTER WILL BE LIFTED UP accordingly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elestial">
  <a:themeElements>
    <a:clrScheme name="Celestial">
      <a:dk1>
        <a:srgbClr val="000000"/>
      </a:dk1>
      <a:lt1>
        <a:srgbClr val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